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88825"/>
  <p:notesSz cx="6858000" cy="9180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71475" y="688975"/>
            <a:ext cx="6116638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60865"/>
            <a:ext cx="5486400" cy="413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" name="Shape 5"/>
          <p:cNvSpPr/>
          <p:nvPr/>
        </p:nvSpPr>
        <p:spPr>
          <a:xfrm>
            <a:off x="1" y="8720140"/>
            <a:ext cx="2895600" cy="46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/>
          <p:nvPr/>
        </p:nvSpPr>
        <p:spPr>
          <a:xfrm>
            <a:off x="4724400" y="8710615"/>
            <a:ext cx="21336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60865"/>
            <a:ext cx="5486400" cy="4130675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371475" y="688975"/>
            <a:ext cx="6116638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71475" y="688975"/>
            <a:ext cx="6116700" cy="344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60865"/>
            <a:ext cx="5486400" cy="4130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ogo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3881948" y="2841181"/>
            <a:ext cx="4335065" cy="1069340"/>
            <a:chOff x="3881948" y="2841181"/>
            <a:chExt cx="4335065" cy="1069340"/>
          </a:xfrm>
        </p:grpSpPr>
        <p:pic>
          <p:nvPicPr>
            <p:cNvPr id="15" name="Shape 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Shape 16"/>
            <p:cNvGrpSpPr/>
            <p:nvPr/>
          </p:nvGrpSpPr>
          <p:grpSpPr>
            <a:xfrm>
              <a:off x="5350892" y="2978948"/>
              <a:ext cx="2866121" cy="929996"/>
              <a:chOff x="3516313" y="1109663"/>
              <a:chExt cx="3884612" cy="1260476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3516313" y="1589088"/>
                <a:ext cx="476250" cy="585788"/>
              </a:xfrm>
              <a:custGeom>
                <a:pathLst>
                  <a:path extrusionOk="0" h="156" w="127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030663" y="1724026"/>
                <a:ext cx="388937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413250" y="1731963"/>
                <a:ext cx="434975" cy="442913"/>
              </a:xfrm>
              <a:custGeom>
                <a:pathLst>
                  <a:path extrusionOk="0" h="118" w="116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4840288" y="1724026"/>
                <a:ext cx="390525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289550" y="1552576"/>
                <a:ext cx="93662" cy="622300"/>
              </a:xfrm>
              <a:prstGeom prst="rect">
                <a:avLst/>
              </a:pr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40363" y="1724026"/>
                <a:ext cx="419100" cy="458788"/>
              </a:xfrm>
              <a:custGeom>
                <a:pathLst>
                  <a:path extrusionOk="0" h="122" w="112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916613" y="1724026"/>
                <a:ext cx="401637" cy="646113"/>
              </a:xfrm>
              <a:custGeom>
                <a:pathLst>
                  <a:path extrusionOk="0" h="172" w="107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351588" y="1724026"/>
                <a:ext cx="390525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00850" y="1724026"/>
                <a:ext cx="271462" cy="450850"/>
              </a:xfrm>
              <a:custGeom>
                <a:pathLst>
                  <a:path extrusionOk="0" h="120" w="72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75488" y="1724026"/>
                <a:ext cx="325437" cy="458788"/>
              </a:xfrm>
              <a:custGeom>
                <a:pathLst>
                  <a:path extrusionOk="0" h="122" w="87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rgbClr val="6C6D6D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48188" y="1198563"/>
                <a:ext cx="168275" cy="206375"/>
              </a:xfrm>
              <a:custGeom>
                <a:pathLst>
                  <a:path extrusionOk="0" h="55" w="45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446588" y="1112838"/>
                <a:ext cx="101600" cy="285750"/>
              </a:xfrm>
              <a:custGeom>
                <a:pathLst>
                  <a:path extrusionOk="0" h="76" w="27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248150" y="1214438"/>
                <a:ext cx="209550" cy="311150"/>
              </a:xfrm>
              <a:custGeom>
                <a:pathLst>
                  <a:path extrusionOk="0" h="83" w="56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052888" y="1209676"/>
                <a:ext cx="201612" cy="200025"/>
              </a:xfrm>
              <a:custGeom>
                <a:pathLst>
                  <a:path extrusionOk="0" h="53" w="54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835400" y="1209676"/>
                <a:ext cx="201612" cy="200025"/>
              </a:xfrm>
              <a:custGeom>
                <a:pathLst>
                  <a:path extrusionOk="0" h="53" w="54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527425" y="1109663"/>
                <a:ext cx="292100" cy="319088"/>
              </a:xfrm>
              <a:custGeom>
                <a:pathLst>
                  <a:path extrusionOk="0" h="85" w="78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with Sub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5"/>
              </a:buClr>
              <a:buSzPts val="1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07324" y="1007431"/>
            <a:ext cx="1096994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None/>
              <a:defRPr sz="2000"/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5"/>
              </a:buClr>
              <a:buSzPts val="1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88826" cy="1533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0" y="1503834"/>
            <a:ext cx="12188826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Shape 111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1400"/>
              <a:buNone/>
              <a:defRPr sz="3600"/>
            </a:lvl1pPr>
            <a:lvl2pPr lvl="1" rtl="0">
              <a:spcBef>
                <a:spcPts val="0"/>
              </a:spcBef>
              <a:buSzPts val="1400"/>
              <a:buChar char="○"/>
              <a:defRPr sz="3600"/>
            </a:lvl2pPr>
            <a:lvl3pPr lvl="2" rtl="0">
              <a:spcBef>
                <a:spcPts val="0"/>
              </a:spcBef>
              <a:buSzPts val="1400"/>
              <a:buChar char="■"/>
              <a:defRPr sz="3600"/>
            </a:lvl3pPr>
            <a:lvl4pPr lvl="3" rtl="0">
              <a:spcBef>
                <a:spcPts val="0"/>
              </a:spcBef>
              <a:buSzPts val="1400"/>
              <a:buChar char="●"/>
              <a:defRPr sz="3600"/>
            </a:lvl4pPr>
            <a:lvl5pPr lvl="4" rtl="0">
              <a:spcBef>
                <a:spcPts val="0"/>
              </a:spcBef>
              <a:buSzPts val="1400"/>
              <a:buChar char="○"/>
              <a:defRPr sz="3600"/>
            </a:lvl5pPr>
            <a:lvl6pPr lvl="5" rtl="0">
              <a:spcBef>
                <a:spcPts val="0"/>
              </a:spcBef>
              <a:buSzPts val="1400"/>
              <a:buChar char="■"/>
              <a:defRPr sz="3600"/>
            </a:lvl6pPr>
            <a:lvl7pPr lvl="6" rtl="0">
              <a:spcBef>
                <a:spcPts val="0"/>
              </a:spcBef>
              <a:buSzPts val="1400"/>
              <a:buChar char="●"/>
              <a:defRPr sz="3600"/>
            </a:lvl7pPr>
            <a:lvl8pPr lvl="7" rtl="0">
              <a:spcBef>
                <a:spcPts val="0"/>
              </a:spcBef>
              <a:buSzPts val="1400"/>
              <a:buChar char="○"/>
              <a:defRPr sz="3600"/>
            </a:lvl8pPr>
            <a:lvl9pPr lvl="8" rtl="0">
              <a:spcBef>
                <a:spcPts val="0"/>
              </a:spcBef>
              <a:buSzPts val="1400"/>
              <a:buChar char="■"/>
              <a:defRPr sz="3600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09441" y="1600200"/>
            <a:ext cx="10969943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 sz="1800"/>
            </a:lvl5pPr>
            <a:lvl6pPr lvl="5" rtl="0">
              <a:spcBef>
                <a:spcPts val="0"/>
              </a:spcBef>
              <a:buSzPts val="1400"/>
              <a:buChar char="●"/>
              <a:defRPr sz="1800"/>
            </a:lvl6pPr>
            <a:lvl7pPr lvl="6" rtl="0">
              <a:spcBef>
                <a:spcPts val="0"/>
              </a:spcBef>
              <a:buSzPts val="1400"/>
              <a:buChar char="●"/>
              <a:defRPr sz="1800"/>
            </a:lvl7pPr>
            <a:lvl8pPr lvl="7" rtl="0">
              <a:spcBef>
                <a:spcPts val="0"/>
              </a:spcBef>
              <a:buSzPts val="1400"/>
              <a:buChar char="●"/>
              <a:defRPr sz="1800"/>
            </a:lvl8pPr>
            <a:lvl9pPr lvl="8" rtl="0">
              <a:spcBef>
                <a:spcPts val="0"/>
              </a:spcBef>
              <a:buSzPts val="1400"/>
              <a:buChar char="●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59440" y="1190"/>
            <a:ext cx="1148423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99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798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68962" y="1365646"/>
            <a:ext cx="11484236" cy="4829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775" lvl="0" marL="263525" rtl="0" algn="l">
              <a:spcBef>
                <a:spcPts val="120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Arial"/>
              <a:buChar char="●"/>
              <a:defRPr sz="3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0662" lvl="1" marL="646113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1287" lvl="2" marL="1011238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5262" lvl="3" marL="1471613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4938" lvl="4" marL="1868488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6522" lvl="5" marL="2327272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6522" lvl="6" marL="2784472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6520" lvl="7" marL="3241671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6521" lvl="8" marL="3698871" rtl="0" algn="l">
              <a:spcBef>
                <a:spcPts val="120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Arial"/>
              <a:buChar char="●"/>
              <a:defRPr sz="25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ogo Slide_Dark">
    <p:bg>
      <p:bgPr>
        <a:solidFill>
          <a:schemeClr val="accent5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5" name="Shape 35"/>
          <p:cNvGrpSpPr/>
          <p:nvPr/>
        </p:nvGrpSpPr>
        <p:grpSpPr>
          <a:xfrm>
            <a:off x="3881948" y="2841181"/>
            <a:ext cx="4335065" cy="1069340"/>
            <a:chOff x="3881948" y="2841181"/>
            <a:chExt cx="4335065" cy="1069340"/>
          </a:xfrm>
        </p:grpSpPr>
        <p:grpSp>
          <p:nvGrpSpPr>
            <p:cNvPr id="36" name="Shape 36"/>
            <p:cNvGrpSpPr/>
            <p:nvPr/>
          </p:nvGrpSpPr>
          <p:grpSpPr>
            <a:xfrm>
              <a:off x="5350892" y="2978948"/>
              <a:ext cx="2866121" cy="929996"/>
              <a:chOff x="3516313" y="1109663"/>
              <a:chExt cx="3884612" cy="1260476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3516313" y="1589088"/>
                <a:ext cx="476250" cy="585788"/>
              </a:xfrm>
              <a:custGeom>
                <a:pathLst>
                  <a:path extrusionOk="0" h="156" w="127">
                    <a:moveTo>
                      <a:pt x="127" y="77"/>
                    </a:moveTo>
                    <a:cubicBezTo>
                      <a:pt x="127" y="102"/>
                      <a:pt x="119" y="122"/>
                      <a:pt x="105" y="136"/>
                    </a:cubicBezTo>
                    <a:cubicBezTo>
                      <a:pt x="91" y="149"/>
                      <a:pt x="70" y="156"/>
                      <a:pt x="44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3" y="0"/>
                      <a:pt x="92" y="7"/>
                      <a:pt x="106" y="20"/>
                    </a:cubicBezTo>
                    <a:cubicBezTo>
                      <a:pt x="120" y="34"/>
                      <a:pt x="127" y="53"/>
                      <a:pt x="127" y="77"/>
                    </a:cubicBezTo>
                    <a:close/>
                    <a:moveTo>
                      <a:pt x="100" y="78"/>
                    </a:moveTo>
                    <a:cubicBezTo>
                      <a:pt x="100" y="40"/>
                      <a:pt x="82" y="22"/>
                      <a:pt x="47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81" y="135"/>
                      <a:pt x="100" y="116"/>
                      <a:pt x="100" y="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030663" y="1724026"/>
                <a:ext cx="388937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413250" y="1731963"/>
                <a:ext cx="434975" cy="442913"/>
              </a:xfrm>
              <a:custGeom>
                <a:pathLst>
                  <a:path extrusionOk="0" h="118" w="116">
                    <a:moveTo>
                      <a:pt x="45" y="1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80"/>
                      <a:pt x="57" y="90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2"/>
                      <a:pt x="62" y="82"/>
                      <a:pt x="66" y="6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2" y="118"/>
                      <a:pt x="72" y="118"/>
                      <a:pt x="72" y="118"/>
                    </a:cubicBezTo>
                    <a:lnTo>
                      <a:pt x="45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840288" y="1724026"/>
                <a:ext cx="390525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9" y="9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5289550" y="1552576"/>
                <a:ext cx="93662" cy="622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440363" y="1724026"/>
                <a:ext cx="419100" cy="458788"/>
              </a:xfrm>
              <a:custGeom>
                <a:pathLst>
                  <a:path extrusionOk="0" h="122" w="112">
                    <a:moveTo>
                      <a:pt x="112" y="61"/>
                    </a:moveTo>
                    <a:cubicBezTo>
                      <a:pt x="112" y="80"/>
                      <a:pt x="107" y="95"/>
                      <a:pt x="97" y="106"/>
                    </a:cubicBezTo>
                    <a:cubicBezTo>
                      <a:pt x="87" y="117"/>
                      <a:pt x="73" y="122"/>
                      <a:pt x="56" y="122"/>
                    </a:cubicBezTo>
                    <a:cubicBezTo>
                      <a:pt x="45" y="122"/>
                      <a:pt x="35" y="120"/>
                      <a:pt x="27" y="115"/>
                    </a:cubicBezTo>
                    <a:cubicBezTo>
                      <a:pt x="18" y="110"/>
                      <a:pt x="12" y="103"/>
                      <a:pt x="7" y="93"/>
                    </a:cubicBezTo>
                    <a:cubicBezTo>
                      <a:pt x="3" y="84"/>
                      <a:pt x="0" y="73"/>
                      <a:pt x="0" y="61"/>
                    </a:cubicBezTo>
                    <a:cubicBezTo>
                      <a:pt x="0" y="42"/>
                      <a:pt x="5" y="27"/>
                      <a:pt x="15" y="16"/>
                    </a:cubicBezTo>
                    <a:cubicBezTo>
                      <a:pt x="25" y="6"/>
                      <a:pt x="39" y="0"/>
                      <a:pt x="56" y="0"/>
                    </a:cubicBezTo>
                    <a:cubicBezTo>
                      <a:pt x="74" y="0"/>
                      <a:pt x="87" y="6"/>
                      <a:pt x="97" y="17"/>
                    </a:cubicBezTo>
                    <a:cubicBezTo>
                      <a:pt x="107" y="28"/>
                      <a:pt x="112" y="42"/>
                      <a:pt x="112" y="61"/>
                    </a:cubicBezTo>
                    <a:close/>
                    <a:moveTo>
                      <a:pt x="26" y="61"/>
                    </a:moveTo>
                    <a:cubicBezTo>
                      <a:pt x="26" y="88"/>
                      <a:pt x="36" y="102"/>
                      <a:pt x="56" y="102"/>
                    </a:cubicBezTo>
                    <a:cubicBezTo>
                      <a:pt x="76" y="102"/>
                      <a:pt x="86" y="88"/>
                      <a:pt x="86" y="61"/>
                    </a:cubicBezTo>
                    <a:cubicBezTo>
                      <a:pt x="86" y="34"/>
                      <a:pt x="76" y="21"/>
                      <a:pt x="56" y="21"/>
                    </a:cubicBezTo>
                    <a:cubicBezTo>
                      <a:pt x="46" y="21"/>
                      <a:pt x="38" y="24"/>
                      <a:pt x="33" y="31"/>
                    </a:cubicBezTo>
                    <a:cubicBezTo>
                      <a:pt x="29" y="38"/>
                      <a:pt x="26" y="48"/>
                      <a:pt x="26" y="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5916613" y="1724026"/>
                <a:ext cx="401637" cy="646113"/>
              </a:xfrm>
              <a:custGeom>
                <a:pathLst>
                  <a:path extrusionOk="0" h="172" w="107">
                    <a:moveTo>
                      <a:pt x="60" y="122"/>
                    </a:moveTo>
                    <a:cubicBezTo>
                      <a:pt x="45" y="122"/>
                      <a:pt x="34" y="117"/>
                      <a:pt x="25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16"/>
                      <a:pt x="25" y="122"/>
                      <a:pt x="25" y="124"/>
                    </a:cubicBezTo>
                    <a:cubicBezTo>
                      <a:pt x="25" y="172"/>
                      <a:pt x="25" y="172"/>
                      <a:pt x="25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5"/>
                      <a:pt x="22" y="10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6"/>
                      <a:pt x="45" y="0"/>
                      <a:pt x="61" y="0"/>
                    </a:cubicBezTo>
                    <a:cubicBezTo>
                      <a:pt x="75" y="0"/>
                      <a:pt x="87" y="6"/>
                      <a:pt x="95" y="16"/>
                    </a:cubicBezTo>
                    <a:cubicBezTo>
                      <a:pt x="103" y="27"/>
                      <a:pt x="107" y="42"/>
                      <a:pt x="107" y="61"/>
                    </a:cubicBezTo>
                    <a:cubicBezTo>
                      <a:pt x="107" y="80"/>
                      <a:pt x="103" y="95"/>
                      <a:pt x="95" y="106"/>
                    </a:cubicBezTo>
                    <a:cubicBezTo>
                      <a:pt x="86" y="117"/>
                      <a:pt x="75" y="122"/>
                      <a:pt x="60" y="122"/>
                    </a:cubicBezTo>
                    <a:close/>
                    <a:moveTo>
                      <a:pt x="54" y="21"/>
                    </a:moveTo>
                    <a:cubicBezTo>
                      <a:pt x="44" y="21"/>
                      <a:pt x="37" y="24"/>
                      <a:pt x="32" y="29"/>
                    </a:cubicBezTo>
                    <a:cubicBezTo>
                      <a:pt x="28" y="35"/>
                      <a:pt x="25" y="44"/>
                      <a:pt x="25" y="57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75"/>
                      <a:pt x="28" y="86"/>
                      <a:pt x="32" y="92"/>
                    </a:cubicBezTo>
                    <a:cubicBezTo>
                      <a:pt x="37" y="99"/>
                      <a:pt x="44" y="102"/>
                      <a:pt x="55" y="102"/>
                    </a:cubicBezTo>
                    <a:cubicBezTo>
                      <a:pt x="63" y="102"/>
                      <a:pt x="70" y="98"/>
                      <a:pt x="75" y="91"/>
                    </a:cubicBezTo>
                    <a:cubicBezTo>
                      <a:pt x="79" y="84"/>
                      <a:pt x="82" y="74"/>
                      <a:pt x="82" y="61"/>
                    </a:cubicBezTo>
                    <a:cubicBezTo>
                      <a:pt x="82" y="48"/>
                      <a:pt x="79" y="38"/>
                      <a:pt x="75" y="31"/>
                    </a:cubicBezTo>
                    <a:cubicBezTo>
                      <a:pt x="70" y="24"/>
                      <a:pt x="63" y="21"/>
                      <a:pt x="54" y="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351588" y="1724026"/>
                <a:ext cx="390525" cy="458788"/>
              </a:xfrm>
              <a:custGeom>
                <a:pathLst>
                  <a:path extrusionOk="0" h="122" w="104">
                    <a:moveTo>
                      <a:pt x="59" y="122"/>
                    </a:moveTo>
                    <a:cubicBezTo>
                      <a:pt x="40" y="122"/>
                      <a:pt x="26" y="117"/>
                      <a:pt x="16" y="106"/>
                    </a:cubicBezTo>
                    <a:cubicBezTo>
                      <a:pt x="5" y="95"/>
                      <a:pt x="0" y="81"/>
                      <a:pt x="0" y="62"/>
                    </a:cubicBezTo>
                    <a:cubicBezTo>
                      <a:pt x="0" y="43"/>
                      <a:pt x="5" y="28"/>
                      <a:pt x="15" y="17"/>
                    </a:cubicBezTo>
                    <a:cubicBezTo>
                      <a:pt x="24" y="6"/>
                      <a:pt x="37" y="0"/>
                      <a:pt x="54" y="0"/>
                    </a:cubicBezTo>
                    <a:cubicBezTo>
                      <a:pt x="70" y="0"/>
                      <a:pt x="82" y="5"/>
                      <a:pt x="91" y="14"/>
                    </a:cubicBezTo>
                    <a:cubicBezTo>
                      <a:pt x="100" y="24"/>
                      <a:pt x="104" y="37"/>
                      <a:pt x="104" y="53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78"/>
                      <a:pt x="29" y="87"/>
                      <a:pt x="35" y="93"/>
                    </a:cubicBezTo>
                    <a:cubicBezTo>
                      <a:pt x="41" y="99"/>
                      <a:pt x="49" y="102"/>
                      <a:pt x="60" y="102"/>
                    </a:cubicBezTo>
                    <a:cubicBezTo>
                      <a:pt x="67" y="102"/>
                      <a:pt x="73" y="102"/>
                      <a:pt x="79" y="100"/>
                    </a:cubicBezTo>
                    <a:cubicBezTo>
                      <a:pt x="85" y="99"/>
                      <a:pt x="92" y="97"/>
                      <a:pt x="98" y="9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2" y="117"/>
                      <a:pt x="86" y="119"/>
                      <a:pt x="80" y="120"/>
                    </a:cubicBezTo>
                    <a:cubicBezTo>
                      <a:pt x="74" y="122"/>
                      <a:pt x="67" y="122"/>
                      <a:pt x="59" y="122"/>
                    </a:cubicBezTo>
                    <a:close/>
                    <a:moveTo>
                      <a:pt x="54" y="19"/>
                    </a:moveTo>
                    <a:cubicBezTo>
                      <a:pt x="46" y="19"/>
                      <a:pt x="40" y="22"/>
                      <a:pt x="35" y="27"/>
                    </a:cubicBezTo>
                    <a:cubicBezTo>
                      <a:pt x="30" y="32"/>
                      <a:pt x="27" y="39"/>
                      <a:pt x="26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39"/>
                      <a:pt x="77" y="32"/>
                      <a:pt x="73" y="27"/>
                    </a:cubicBezTo>
                    <a:cubicBezTo>
                      <a:pt x="68" y="22"/>
                      <a:pt x="62" y="19"/>
                      <a:pt x="54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6800850" y="1724026"/>
                <a:ext cx="271462" cy="450850"/>
              </a:xfrm>
              <a:custGeom>
                <a:pathLst>
                  <a:path extrusionOk="0" h="120" w="72">
                    <a:moveTo>
                      <a:pt x="59" y="0"/>
                    </a:moveTo>
                    <a:cubicBezTo>
                      <a:pt x="64" y="0"/>
                      <a:pt x="69" y="1"/>
                      <a:pt x="72" y="1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6" y="24"/>
                      <a:pt x="62" y="23"/>
                      <a:pt x="58" y="23"/>
                    </a:cubicBezTo>
                    <a:cubicBezTo>
                      <a:pt x="48" y="23"/>
                      <a:pt x="40" y="27"/>
                      <a:pt x="34" y="33"/>
                    </a:cubicBezTo>
                    <a:cubicBezTo>
                      <a:pt x="28" y="40"/>
                      <a:pt x="25" y="48"/>
                      <a:pt x="25" y="5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16"/>
                      <a:pt x="33" y="11"/>
                      <a:pt x="39" y="6"/>
                    </a:cubicBezTo>
                    <a:cubicBezTo>
                      <a:pt x="45" y="2"/>
                      <a:pt x="52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7075488" y="1724026"/>
                <a:ext cx="325437" cy="458788"/>
              </a:xfrm>
              <a:custGeom>
                <a:pathLst>
                  <a:path extrusionOk="0" h="122" w="87">
                    <a:moveTo>
                      <a:pt x="87" y="87"/>
                    </a:moveTo>
                    <a:cubicBezTo>
                      <a:pt x="87" y="98"/>
                      <a:pt x="82" y="107"/>
                      <a:pt x="74" y="113"/>
                    </a:cubicBezTo>
                    <a:cubicBezTo>
                      <a:pt x="66" y="119"/>
                      <a:pt x="54" y="122"/>
                      <a:pt x="38" y="122"/>
                    </a:cubicBezTo>
                    <a:cubicBezTo>
                      <a:pt x="22" y="122"/>
                      <a:pt x="10" y="120"/>
                      <a:pt x="0" y="1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4" y="100"/>
                      <a:pt x="27" y="103"/>
                      <a:pt x="39" y="103"/>
                    </a:cubicBezTo>
                    <a:cubicBezTo>
                      <a:pt x="54" y="103"/>
                      <a:pt x="62" y="98"/>
                      <a:pt x="62" y="89"/>
                    </a:cubicBezTo>
                    <a:cubicBezTo>
                      <a:pt x="62" y="86"/>
                      <a:pt x="61" y="84"/>
                      <a:pt x="60" y="82"/>
                    </a:cubicBezTo>
                    <a:cubicBezTo>
                      <a:pt x="58" y="80"/>
                      <a:pt x="55" y="78"/>
                      <a:pt x="51" y="75"/>
                    </a:cubicBezTo>
                    <a:cubicBezTo>
                      <a:pt x="47" y="73"/>
                      <a:pt x="42" y="71"/>
                      <a:pt x="35" y="68"/>
                    </a:cubicBezTo>
                    <a:cubicBezTo>
                      <a:pt x="21" y="63"/>
                      <a:pt x="12" y="58"/>
                      <a:pt x="7" y="52"/>
                    </a:cubicBezTo>
                    <a:cubicBezTo>
                      <a:pt x="3" y="47"/>
                      <a:pt x="0" y="40"/>
                      <a:pt x="0" y="32"/>
                    </a:cubicBezTo>
                    <a:cubicBezTo>
                      <a:pt x="0" y="22"/>
                      <a:pt x="4" y="14"/>
                      <a:pt x="12" y="9"/>
                    </a:cubicBezTo>
                    <a:cubicBezTo>
                      <a:pt x="20" y="3"/>
                      <a:pt x="31" y="0"/>
                      <a:pt x="45" y="0"/>
                    </a:cubicBezTo>
                    <a:cubicBezTo>
                      <a:pt x="59" y="0"/>
                      <a:pt x="72" y="3"/>
                      <a:pt x="85" y="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22"/>
                      <a:pt x="53" y="20"/>
                      <a:pt x="45" y="20"/>
                    </a:cubicBezTo>
                    <a:cubicBezTo>
                      <a:pt x="31" y="20"/>
                      <a:pt x="25" y="23"/>
                      <a:pt x="25" y="31"/>
                    </a:cubicBezTo>
                    <a:cubicBezTo>
                      <a:pt x="25" y="35"/>
                      <a:pt x="27" y="38"/>
                      <a:pt x="30" y="40"/>
                    </a:cubicBezTo>
                    <a:cubicBezTo>
                      <a:pt x="33" y="43"/>
                      <a:pt x="41" y="46"/>
                      <a:pt x="52" y="51"/>
                    </a:cubicBezTo>
                    <a:cubicBezTo>
                      <a:pt x="62" y="55"/>
                      <a:pt x="69" y="58"/>
                      <a:pt x="74" y="61"/>
                    </a:cubicBezTo>
                    <a:cubicBezTo>
                      <a:pt x="78" y="64"/>
                      <a:pt x="81" y="68"/>
                      <a:pt x="83" y="72"/>
                    </a:cubicBezTo>
                    <a:cubicBezTo>
                      <a:pt x="86" y="76"/>
                      <a:pt x="87" y="81"/>
                      <a:pt x="87" y="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4548188" y="1198563"/>
                <a:ext cx="168275" cy="206375"/>
              </a:xfrm>
              <a:custGeom>
                <a:pathLst>
                  <a:path extrusionOk="0" h="55" w="45">
                    <a:moveTo>
                      <a:pt x="42" y="18"/>
                    </a:moveTo>
                    <a:cubicBezTo>
                      <a:pt x="44" y="17"/>
                      <a:pt x="44" y="17"/>
                      <a:pt x="43" y="15"/>
                    </a:cubicBezTo>
                    <a:cubicBezTo>
                      <a:pt x="40" y="5"/>
                      <a:pt x="27" y="0"/>
                      <a:pt x="15" y="5"/>
                    </a:cubicBezTo>
                    <a:cubicBezTo>
                      <a:pt x="7" y="8"/>
                      <a:pt x="0" y="18"/>
                      <a:pt x="0" y="28"/>
                    </a:cubicBezTo>
                    <a:cubicBezTo>
                      <a:pt x="0" y="42"/>
                      <a:pt x="10" y="55"/>
                      <a:pt x="24" y="55"/>
                    </a:cubicBezTo>
                    <a:cubicBezTo>
                      <a:pt x="30" y="55"/>
                      <a:pt x="35" y="54"/>
                      <a:pt x="39" y="51"/>
                    </a:cubicBezTo>
                    <a:cubicBezTo>
                      <a:pt x="40" y="51"/>
                      <a:pt x="45" y="47"/>
                      <a:pt x="45" y="46"/>
                    </a:cubicBezTo>
                    <a:cubicBezTo>
                      <a:pt x="45" y="46"/>
                      <a:pt x="44" y="46"/>
                      <a:pt x="43" y="47"/>
                    </a:cubicBezTo>
                    <a:cubicBezTo>
                      <a:pt x="40" y="49"/>
                      <a:pt x="35" y="49"/>
                      <a:pt x="32" y="49"/>
                    </a:cubicBezTo>
                    <a:cubicBezTo>
                      <a:pt x="24" y="49"/>
                      <a:pt x="18" y="44"/>
                      <a:pt x="14" y="38"/>
                    </a:cubicBezTo>
                    <a:cubicBezTo>
                      <a:pt x="12" y="34"/>
                      <a:pt x="10" y="30"/>
                      <a:pt x="10" y="25"/>
                    </a:cubicBezTo>
                    <a:cubicBezTo>
                      <a:pt x="9" y="18"/>
                      <a:pt x="11" y="10"/>
                      <a:pt x="19" y="7"/>
                    </a:cubicBezTo>
                    <a:cubicBezTo>
                      <a:pt x="25" y="6"/>
                      <a:pt x="30" y="9"/>
                      <a:pt x="32" y="14"/>
                    </a:cubicBezTo>
                    <a:cubicBezTo>
                      <a:pt x="33" y="17"/>
                      <a:pt x="32" y="18"/>
                      <a:pt x="30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5" y="24"/>
                      <a:pt x="34" y="21"/>
                      <a:pt x="42" y="1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446588" y="1112838"/>
                <a:ext cx="101600" cy="285750"/>
              </a:xfrm>
              <a:custGeom>
                <a:pathLst>
                  <a:path extrusionOk="0" h="76" w="27">
                    <a:moveTo>
                      <a:pt x="8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2"/>
                      <a:pt x="20" y="2"/>
                      <a:pt x="19" y="4"/>
                    </a:cubicBezTo>
                    <a:cubicBezTo>
                      <a:pt x="19" y="5"/>
                      <a:pt x="18" y="6"/>
                      <a:pt x="18" y="8"/>
                    </a:cubicBezTo>
                    <a:cubicBezTo>
                      <a:pt x="17" y="28"/>
                      <a:pt x="18" y="48"/>
                      <a:pt x="18" y="68"/>
                    </a:cubicBezTo>
                    <a:cubicBezTo>
                      <a:pt x="18" y="73"/>
                      <a:pt x="20" y="72"/>
                      <a:pt x="27" y="72"/>
                    </a:cubicBezTo>
                    <a:cubicBezTo>
                      <a:pt x="26" y="73"/>
                      <a:pt x="24" y="75"/>
                      <a:pt x="23" y="76"/>
                    </a:cubicBezTo>
                    <a:cubicBezTo>
                      <a:pt x="17" y="76"/>
                      <a:pt x="11" y="76"/>
                      <a:pt x="4" y="76"/>
                    </a:cubicBezTo>
                    <a:cubicBezTo>
                      <a:pt x="7" y="73"/>
                      <a:pt x="8" y="71"/>
                      <a:pt x="8" y="65"/>
                    </a:cubicBezTo>
                    <a:cubicBezTo>
                      <a:pt x="8" y="45"/>
                      <a:pt x="7" y="25"/>
                      <a:pt x="8" y="5"/>
                    </a:cubicBezTo>
                    <a:cubicBezTo>
                      <a:pt x="5" y="5"/>
                      <a:pt x="3" y="5"/>
                      <a:pt x="0" y="5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48150" y="1214438"/>
                <a:ext cx="209550" cy="311150"/>
              </a:xfrm>
              <a:custGeom>
                <a:pathLst>
                  <a:path extrusionOk="0" h="83" w="56">
                    <a:moveTo>
                      <a:pt x="34" y="52"/>
                    </a:moveTo>
                    <a:cubicBezTo>
                      <a:pt x="35" y="53"/>
                      <a:pt x="36" y="54"/>
                      <a:pt x="38" y="54"/>
                    </a:cubicBezTo>
                    <a:cubicBezTo>
                      <a:pt x="44" y="58"/>
                      <a:pt x="46" y="63"/>
                      <a:pt x="45" y="68"/>
                    </a:cubicBezTo>
                    <a:cubicBezTo>
                      <a:pt x="45" y="73"/>
                      <a:pt x="39" y="77"/>
                      <a:pt x="31" y="78"/>
                    </a:cubicBezTo>
                    <a:cubicBezTo>
                      <a:pt x="21" y="78"/>
                      <a:pt x="9" y="75"/>
                      <a:pt x="11" y="62"/>
                    </a:cubicBezTo>
                    <a:cubicBezTo>
                      <a:pt x="12" y="56"/>
                      <a:pt x="21" y="52"/>
                      <a:pt x="28" y="52"/>
                    </a:cubicBezTo>
                    <a:cubicBezTo>
                      <a:pt x="30" y="52"/>
                      <a:pt x="32" y="52"/>
                      <a:pt x="34" y="52"/>
                    </a:cubicBezTo>
                    <a:moveTo>
                      <a:pt x="56" y="1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7"/>
                      <a:pt x="47" y="10"/>
                      <a:pt x="49" y="13"/>
                    </a:cubicBezTo>
                    <a:cubicBezTo>
                      <a:pt x="50" y="17"/>
                      <a:pt x="50" y="21"/>
                      <a:pt x="49" y="25"/>
                    </a:cubicBezTo>
                    <a:cubicBezTo>
                      <a:pt x="47" y="28"/>
                      <a:pt x="45" y="31"/>
                      <a:pt x="41" y="33"/>
                    </a:cubicBezTo>
                    <a:cubicBezTo>
                      <a:pt x="39" y="35"/>
                      <a:pt x="38" y="36"/>
                      <a:pt x="37" y="38"/>
                    </a:cubicBezTo>
                    <a:cubicBezTo>
                      <a:pt x="37" y="43"/>
                      <a:pt x="43" y="46"/>
                      <a:pt x="46" y="48"/>
                    </a:cubicBezTo>
                    <a:cubicBezTo>
                      <a:pt x="53" y="54"/>
                      <a:pt x="56" y="63"/>
                      <a:pt x="51" y="71"/>
                    </a:cubicBezTo>
                    <a:cubicBezTo>
                      <a:pt x="47" y="79"/>
                      <a:pt x="36" y="83"/>
                      <a:pt x="24" y="83"/>
                    </a:cubicBezTo>
                    <a:cubicBezTo>
                      <a:pt x="10" y="83"/>
                      <a:pt x="1" y="76"/>
                      <a:pt x="1" y="67"/>
                    </a:cubicBezTo>
                    <a:cubicBezTo>
                      <a:pt x="0" y="56"/>
                      <a:pt x="12" y="50"/>
                      <a:pt x="23" y="49"/>
                    </a:cubicBezTo>
                    <a:cubicBezTo>
                      <a:pt x="26" y="49"/>
                      <a:pt x="28" y="49"/>
                      <a:pt x="31" y="49"/>
                    </a:cubicBezTo>
                    <a:cubicBezTo>
                      <a:pt x="27" y="47"/>
                      <a:pt x="26" y="42"/>
                      <a:pt x="27" y="38"/>
                    </a:cubicBezTo>
                    <a:cubicBezTo>
                      <a:pt x="28" y="37"/>
                      <a:pt x="28" y="38"/>
                      <a:pt x="27" y="38"/>
                    </a:cubicBezTo>
                    <a:cubicBezTo>
                      <a:pt x="18" y="39"/>
                      <a:pt x="9" y="33"/>
                      <a:pt x="7" y="25"/>
                    </a:cubicBezTo>
                    <a:cubicBezTo>
                      <a:pt x="6" y="21"/>
                      <a:pt x="7" y="16"/>
                      <a:pt x="8" y="12"/>
                    </a:cubicBezTo>
                    <a:cubicBezTo>
                      <a:pt x="12" y="5"/>
                      <a:pt x="20" y="0"/>
                      <a:pt x="29" y="0"/>
                    </a:cubicBezTo>
                    <a:cubicBezTo>
                      <a:pt x="38" y="0"/>
                      <a:pt x="46" y="0"/>
                      <a:pt x="56" y="1"/>
                    </a:cubicBezTo>
                    <a:moveTo>
                      <a:pt x="40" y="19"/>
                    </a:moveTo>
                    <a:cubicBezTo>
                      <a:pt x="41" y="26"/>
                      <a:pt x="39" y="33"/>
                      <a:pt x="33" y="34"/>
                    </a:cubicBezTo>
                    <a:cubicBezTo>
                      <a:pt x="26" y="36"/>
                      <a:pt x="19" y="31"/>
                      <a:pt x="17" y="22"/>
                    </a:cubicBezTo>
                    <a:cubicBezTo>
                      <a:pt x="15" y="13"/>
                      <a:pt x="17" y="7"/>
                      <a:pt x="23" y="5"/>
                    </a:cubicBezTo>
                    <a:cubicBezTo>
                      <a:pt x="30" y="2"/>
                      <a:pt x="38" y="9"/>
                      <a:pt x="40" y="1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052888" y="1209676"/>
                <a:ext cx="201612" cy="200025"/>
              </a:xfrm>
              <a:custGeom>
                <a:pathLst>
                  <a:path extrusionOk="0" h="53" w="54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4" y="42"/>
                      <a:pt x="11" y="29"/>
                    </a:cubicBezTo>
                    <a:cubicBezTo>
                      <a:pt x="9" y="15"/>
                      <a:pt x="13" y="6"/>
                      <a:pt x="21" y="4"/>
                    </a:cubicBezTo>
                    <a:cubicBezTo>
                      <a:pt x="31" y="1"/>
                      <a:pt x="42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835400" y="1209676"/>
                <a:ext cx="201612" cy="200025"/>
              </a:xfrm>
              <a:custGeom>
                <a:pathLst>
                  <a:path extrusionOk="0" h="53" w="54">
                    <a:moveTo>
                      <a:pt x="27" y="0"/>
                    </a:moveTo>
                    <a:cubicBezTo>
                      <a:pt x="44" y="0"/>
                      <a:pt x="53" y="11"/>
                      <a:pt x="54" y="25"/>
                    </a:cubicBezTo>
                    <a:cubicBezTo>
                      <a:pt x="54" y="38"/>
                      <a:pt x="43" y="50"/>
                      <a:pt x="30" y="51"/>
                    </a:cubicBezTo>
                    <a:cubicBezTo>
                      <a:pt x="14" y="53"/>
                      <a:pt x="0" y="42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moveTo>
                      <a:pt x="43" y="26"/>
                    </a:moveTo>
                    <a:cubicBezTo>
                      <a:pt x="44" y="36"/>
                      <a:pt x="41" y="45"/>
                      <a:pt x="32" y="47"/>
                    </a:cubicBezTo>
                    <a:cubicBezTo>
                      <a:pt x="23" y="49"/>
                      <a:pt x="13" y="42"/>
                      <a:pt x="11" y="29"/>
                    </a:cubicBezTo>
                    <a:cubicBezTo>
                      <a:pt x="8" y="15"/>
                      <a:pt x="13" y="6"/>
                      <a:pt x="21" y="4"/>
                    </a:cubicBezTo>
                    <a:cubicBezTo>
                      <a:pt x="31" y="1"/>
                      <a:pt x="41" y="12"/>
                      <a:pt x="43" y="2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3527425" y="1109663"/>
                <a:ext cx="292100" cy="319088"/>
              </a:xfrm>
              <a:custGeom>
                <a:pathLst>
                  <a:path extrusionOk="0" h="85" w="78">
                    <a:moveTo>
                      <a:pt x="66" y="20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60" y="1"/>
                      <a:pt x="38" y="0"/>
                      <a:pt x="23" y="7"/>
                    </a:cubicBezTo>
                    <a:cubicBezTo>
                      <a:pt x="10" y="14"/>
                      <a:pt x="1" y="27"/>
                      <a:pt x="0" y="42"/>
                    </a:cubicBezTo>
                    <a:cubicBezTo>
                      <a:pt x="0" y="57"/>
                      <a:pt x="9" y="69"/>
                      <a:pt x="18" y="75"/>
                    </a:cubicBezTo>
                    <a:cubicBezTo>
                      <a:pt x="33" y="85"/>
                      <a:pt x="58" y="83"/>
                      <a:pt x="74" y="75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4"/>
                      <a:pt x="63" y="74"/>
                      <a:pt x="60" y="75"/>
                    </a:cubicBezTo>
                    <a:cubicBezTo>
                      <a:pt x="55" y="76"/>
                      <a:pt x="50" y="77"/>
                      <a:pt x="45" y="76"/>
                    </a:cubicBezTo>
                    <a:cubicBezTo>
                      <a:pt x="29" y="75"/>
                      <a:pt x="16" y="62"/>
                      <a:pt x="13" y="46"/>
                    </a:cubicBezTo>
                    <a:cubicBezTo>
                      <a:pt x="10" y="31"/>
                      <a:pt x="18" y="16"/>
                      <a:pt x="30" y="10"/>
                    </a:cubicBezTo>
                    <a:cubicBezTo>
                      <a:pt x="36" y="7"/>
                      <a:pt x="43" y="6"/>
                      <a:pt x="50" y="8"/>
                    </a:cubicBezTo>
                    <a:cubicBezTo>
                      <a:pt x="55" y="10"/>
                      <a:pt x="60" y="13"/>
                      <a:pt x="64" y="17"/>
                    </a:cubicBezTo>
                    <a:cubicBezTo>
                      <a:pt x="61" y="21"/>
                      <a:pt x="61" y="21"/>
                      <a:pt x="61" y="21"/>
                    </a:cubicBezTo>
                    <a:lnTo>
                      <a:pt x="66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3" name="Shape 5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1948" y="2841181"/>
              <a:ext cx="1336675" cy="10693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-3175" y="1187450"/>
            <a:ext cx="2436813" cy="919163"/>
          </a:xfrm>
          <a:custGeom>
            <a:pathLst>
              <a:path extrusionOk="0" h="288" w="764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ctrTitle"/>
          </p:nvPr>
        </p:nvSpPr>
        <p:spPr>
          <a:xfrm>
            <a:off x="1392384" y="3238810"/>
            <a:ext cx="10194779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5"/>
              </a:buClr>
              <a:buSzPts val="1400"/>
              <a:buFont typeface="Arial"/>
              <a:buNone/>
              <a:defRPr b="1" i="0" sz="4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SzPts val="1400"/>
              <a:buChar char="○"/>
              <a:defRPr/>
            </a:lvl2pPr>
            <a:lvl3pPr indent="0" lvl="2" marL="0" marR="0" rtl="0" algn="l">
              <a:spcBef>
                <a:spcPts val="0"/>
              </a:spcBef>
              <a:buSzPts val="1400"/>
              <a:buChar char="■"/>
              <a:defRPr/>
            </a:lvl3pPr>
            <a:lvl4pPr indent="0" lvl="3" marL="0" marR="0" rtl="0" algn="l">
              <a:spcBef>
                <a:spcPts val="0"/>
              </a:spcBef>
              <a:buSzPts val="1400"/>
              <a:buChar char="●"/>
              <a:defRPr/>
            </a:lvl4pPr>
            <a:lvl5pPr indent="0" lvl="4" marL="0" marR="0" rtl="0" algn="l">
              <a:spcBef>
                <a:spcPts val="0"/>
              </a:spcBef>
              <a:buSzPts val="1400"/>
              <a:buChar char="○"/>
              <a:defRPr/>
            </a:lvl5pPr>
            <a:lvl6pPr indent="0" lvl="5" marL="0" marR="0" rtl="0" algn="l">
              <a:spcBef>
                <a:spcPts val="0"/>
              </a:spcBef>
              <a:buSzPts val="1400"/>
              <a:buChar char="■"/>
              <a:defRPr/>
            </a:lvl6pPr>
            <a:lvl7pPr indent="0" lvl="6" marL="0" marR="0" rtl="0" algn="l">
              <a:spcBef>
                <a:spcPts val="0"/>
              </a:spcBef>
              <a:buSzPts val="1400"/>
              <a:buChar char="●"/>
              <a:defRPr/>
            </a:lvl7pPr>
            <a:lvl8pPr indent="0" lvl="7" marL="0" marR="0" rtl="0" algn="l">
              <a:spcBef>
                <a:spcPts val="0"/>
              </a:spcBef>
              <a:buSzPts val="1400"/>
              <a:buChar char="○"/>
              <a:defRPr/>
            </a:lvl8pPr>
            <a:lvl9pPr indent="0" lvl="8" marL="0" marR="0" rtl="0" algn="l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92382" y="4715981"/>
            <a:ext cx="1019478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1391000" y="5632626"/>
            <a:ext cx="78164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None/>
              <a:defRPr/>
            </a:lvl1pPr>
            <a:lvl2pPr indent="0" lvl="1" marL="457200" rtl="0">
              <a:spcBef>
                <a:spcPts val="0"/>
              </a:spcBef>
              <a:buSzPts val="1400"/>
              <a:buNone/>
              <a:defRPr/>
            </a:lvl2pPr>
            <a:lvl3pPr indent="0" lvl="2" marL="914400" rtl="0">
              <a:spcBef>
                <a:spcPts val="0"/>
              </a:spcBef>
              <a:buSzPts val="1400"/>
              <a:buNone/>
              <a:defRPr/>
            </a:lvl3pPr>
            <a:lvl4pPr indent="0" lvl="3" marL="1371600" rtl="0">
              <a:spcBef>
                <a:spcPts val="0"/>
              </a:spcBef>
              <a:buSzPts val="1400"/>
              <a:buNone/>
              <a:defRPr/>
            </a:lvl4pPr>
            <a:lvl5pPr indent="0" lvl="4" marL="1828800" rtl="0">
              <a:spcBef>
                <a:spcPts val="0"/>
              </a:spcBef>
              <a:buSzPts val="1400"/>
              <a:buNone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1586" y="1301590"/>
            <a:ext cx="870349" cy="69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gue Slide"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ctrTitle"/>
          </p:nvPr>
        </p:nvSpPr>
        <p:spPr>
          <a:xfrm>
            <a:off x="1392512" y="2565045"/>
            <a:ext cx="1019465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6"/>
              </a:buClr>
              <a:buSzPts val="1400"/>
              <a:buFont typeface="Arial"/>
              <a:buNone/>
              <a:defRPr b="1" i="0" sz="45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SzPts val="1400"/>
              <a:buChar char="○"/>
              <a:defRPr/>
            </a:lvl2pPr>
            <a:lvl3pPr indent="0" lvl="2" marL="0" marR="0" rtl="0" algn="l">
              <a:spcBef>
                <a:spcPts val="0"/>
              </a:spcBef>
              <a:buSzPts val="1400"/>
              <a:buChar char="■"/>
              <a:defRPr/>
            </a:lvl3pPr>
            <a:lvl4pPr indent="0" lvl="3" marL="0" marR="0" rtl="0" algn="l">
              <a:spcBef>
                <a:spcPts val="0"/>
              </a:spcBef>
              <a:buSzPts val="1400"/>
              <a:buChar char="●"/>
              <a:defRPr/>
            </a:lvl4pPr>
            <a:lvl5pPr indent="0" lvl="4" marL="0" marR="0" rtl="0" algn="l">
              <a:spcBef>
                <a:spcPts val="0"/>
              </a:spcBef>
              <a:buSzPts val="1400"/>
              <a:buChar char="○"/>
              <a:defRPr/>
            </a:lvl5pPr>
            <a:lvl6pPr indent="0" lvl="5" marL="0" marR="0" rtl="0" algn="l">
              <a:spcBef>
                <a:spcPts val="0"/>
              </a:spcBef>
              <a:buSzPts val="1400"/>
              <a:buChar char="■"/>
              <a:defRPr/>
            </a:lvl6pPr>
            <a:lvl7pPr indent="0" lvl="6" marL="0" marR="0" rtl="0" algn="l">
              <a:spcBef>
                <a:spcPts val="0"/>
              </a:spcBef>
              <a:buSzPts val="1400"/>
              <a:buChar char="●"/>
              <a:defRPr/>
            </a:lvl7pPr>
            <a:lvl8pPr indent="0" lvl="7" marL="0" marR="0" rtl="0" algn="l">
              <a:spcBef>
                <a:spcPts val="0"/>
              </a:spcBef>
              <a:buSzPts val="1400"/>
              <a:buChar char="○"/>
              <a:defRPr/>
            </a:lvl8pPr>
            <a:lvl9pPr indent="0" lvl="8" marL="0" marR="0" rtl="0" algn="l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1392511" y="4042207"/>
            <a:ext cx="1019465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6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3175" y="1187450"/>
            <a:ext cx="2436813" cy="919163"/>
          </a:xfrm>
          <a:custGeom>
            <a:pathLst>
              <a:path extrusionOk="0" h="288" w="764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1586" y="1301590"/>
            <a:ext cx="870349" cy="69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Slide"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flipH="1">
            <a:off x="9751060" y="5443860"/>
            <a:ext cx="2436813" cy="919163"/>
          </a:xfrm>
          <a:custGeom>
            <a:pathLst>
              <a:path extrusionOk="0" h="288" w="764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52762" y="5552280"/>
            <a:ext cx="870349" cy="696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ctrTitle"/>
          </p:nvPr>
        </p:nvSpPr>
        <p:spPr>
          <a:xfrm>
            <a:off x="914162" y="1104900"/>
            <a:ext cx="8639118" cy="29301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31775" lvl="0" marL="231775" marR="0" rtl="0" algn="l">
              <a:spcBef>
                <a:spcPts val="0"/>
              </a:spcBef>
              <a:buClr>
                <a:schemeClr val="accent6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SzPts val="1400"/>
              <a:buChar char="○"/>
              <a:defRPr/>
            </a:lvl2pPr>
            <a:lvl3pPr indent="0" lvl="2" marL="0" marR="0" rtl="0" algn="l">
              <a:spcBef>
                <a:spcPts val="0"/>
              </a:spcBef>
              <a:buSzPts val="1400"/>
              <a:buChar char="■"/>
              <a:defRPr/>
            </a:lvl3pPr>
            <a:lvl4pPr indent="0" lvl="3" marL="0" marR="0" rtl="0" algn="l">
              <a:spcBef>
                <a:spcPts val="0"/>
              </a:spcBef>
              <a:buSzPts val="1400"/>
              <a:buChar char="●"/>
              <a:defRPr/>
            </a:lvl4pPr>
            <a:lvl5pPr indent="0" lvl="4" marL="0" marR="0" rtl="0" algn="l">
              <a:spcBef>
                <a:spcPts val="0"/>
              </a:spcBef>
              <a:buSzPts val="1400"/>
              <a:buChar char="○"/>
              <a:defRPr/>
            </a:lvl5pPr>
            <a:lvl6pPr indent="0" lvl="5" marL="0" marR="0" rtl="0" algn="l">
              <a:spcBef>
                <a:spcPts val="0"/>
              </a:spcBef>
              <a:buSzPts val="1400"/>
              <a:buChar char="■"/>
              <a:defRPr/>
            </a:lvl6pPr>
            <a:lvl7pPr indent="0" lvl="6" marL="0" marR="0" rtl="0" algn="l">
              <a:spcBef>
                <a:spcPts val="0"/>
              </a:spcBef>
              <a:buSzPts val="1400"/>
              <a:buChar char="●"/>
              <a:defRPr/>
            </a:lvl7pPr>
            <a:lvl8pPr indent="0" lvl="7" marL="0" marR="0" rtl="0" algn="l">
              <a:spcBef>
                <a:spcPts val="0"/>
              </a:spcBef>
              <a:buSzPts val="1400"/>
              <a:buChar char="○"/>
              <a:defRPr/>
            </a:lvl8pPr>
            <a:lvl9pPr indent="0" lvl="8" marL="0" marR="0" rtl="0" algn="l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1231071" y="5351816"/>
            <a:ext cx="7439582" cy="10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7663" lvl="0" marL="347663" marR="0" rtl="0" algn="l">
              <a:spcBef>
                <a:spcPts val="600"/>
              </a:spcBef>
              <a:buClr>
                <a:schemeClr val="accent6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act Information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119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9751060" y="2767571"/>
            <a:ext cx="2436813" cy="919163"/>
          </a:xfrm>
          <a:custGeom>
            <a:pathLst>
              <a:path extrusionOk="0" h="288" w="764">
                <a:moveTo>
                  <a:pt x="7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728" y="288"/>
                  <a:pt x="728" y="288"/>
                  <a:pt x="728" y="288"/>
                </a:cubicBezTo>
                <a:cubicBezTo>
                  <a:pt x="748" y="288"/>
                  <a:pt x="764" y="274"/>
                  <a:pt x="764" y="256"/>
                </a:cubicBezTo>
                <a:cubicBezTo>
                  <a:pt x="764" y="32"/>
                  <a:pt x="764" y="32"/>
                  <a:pt x="764" y="32"/>
                </a:cubicBezTo>
                <a:cubicBezTo>
                  <a:pt x="764" y="15"/>
                  <a:pt x="748" y="0"/>
                  <a:pt x="7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52762" y="2879012"/>
            <a:ext cx="870349" cy="6962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ctrTitle"/>
          </p:nvPr>
        </p:nvSpPr>
        <p:spPr>
          <a:xfrm>
            <a:off x="1383144" y="2211381"/>
            <a:ext cx="80726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1400"/>
              <a:buFont typeface="Arial"/>
              <a:buNone/>
              <a:defRPr b="1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SzPts val="1400"/>
              <a:buChar char="○"/>
              <a:defRPr/>
            </a:lvl2pPr>
            <a:lvl3pPr indent="0" lvl="2" marL="0" marR="0" rtl="0" algn="l">
              <a:spcBef>
                <a:spcPts val="0"/>
              </a:spcBef>
              <a:buSzPts val="1400"/>
              <a:buChar char="■"/>
              <a:defRPr/>
            </a:lvl3pPr>
            <a:lvl4pPr indent="0" lvl="3" marL="0" marR="0" rtl="0" algn="l">
              <a:spcBef>
                <a:spcPts val="0"/>
              </a:spcBef>
              <a:buSzPts val="1400"/>
              <a:buChar char="●"/>
              <a:defRPr/>
            </a:lvl4pPr>
            <a:lvl5pPr indent="0" lvl="4" marL="0" marR="0" rtl="0" algn="l">
              <a:spcBef>
                <a:spcPts val="0"/>
              </a:spcBef>
              <a:buSzPts val="1400"/>
              <a:buChar char="○"/>
              <a:defRPr/>
            </a:lvl5pPr>
            <a:lvl6pPr indent="0" lvl="5" marL="0" marR="0" rtl="0" algn="l">
              <a:spcBef>
                <a:spcPts val="0"/>
              </a:spcBef>
              <a:buSzPts val="1400"/>
              <a:buChar char="■"/>
              <a:defRPr/>
            </a:lvl6pPr>
            <a:lvl7pPr indent="0" lvl="6" marL="0" marR="0" rtl="0" algn="l">
              <a:spcBef>
                <a:spcPts val="0"/>
              </a:spcBef>
              <a:buSzPts val="1400"/>
              <a:buChar char="●"/>
              <a:defRPr/>
            </a:lvl7pPr>
            <a:lvl8pPr indent="0" lvl="7" marL="0" marR="0" rtl="0" algn="l">
              <a:spcBef>
                <a:spcPts val="0"/>
              </a:spcBef>
              <a:buSzPts val="1400"/>
              <a:buChar char="○"/>
              <a:defRPr/>
            </a:lvl8pPr>
            <a:lvl9pPr indent="0" lvl="8" marL="0" marR="0" rtl="0" algn="l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355937" y="4042210"/>
            <a:ext cx="8114624" cy="7273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lt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3F3F3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3F3F3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1355260" y="4959350"/>
            <a:ext cx="4896691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1355260" y="5317795"/>
            <a:ext cx="4896691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x="1355260" y="5677296"/>
            <a:ext cx="4896691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 Slide with Sub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2136" y="1828800"/>
            <a:ext cx="10969943" cy="430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875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272"/>
              </a:buClr>
              <a:buSzPts val="1400"/>
              <a:buChar char="●"/>
              <a:defRPr>
                <a:solidFill>
                  <a:srgbClr val="727272"/>
                </a:solidFill>
              </a:defRPr>
            </a:lvl1pPr>
            <a:lvl2pPr indent="-1587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272"/>
              </a:buClr>
              <a:buSzPts val="1400"/>
              <a:buChar char="●"/>
              <a:defRPr>
                <a:solidFill>
                  <a:srgbClr val="727272"/>
                </a:solidFill>
              </a:defRPr>
            </a:lvl2pPr>
            <a:lvl3pPr indent="-15875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272"/>
              </a:buClr>
              <a:buSzPts val="1400"/>
              <a:buChar char="●"/>
              <a:defRPr>
                <a:solidFill>
                  <a:srgbClr val="727272"/>
                </a:solidFill>
              </a:defRPr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07324" y="1007431"/>
            <a:ext cx="1096994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None/>
              <a:defRPr sz="2000"/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5"/>
              </a:buClr>
              <a:buSzPts val="1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12648" y="1403350"/>
            <a:ext cx="10969943" cy="4726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875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indent="-1587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2pPr>
            <a:lvl3pPr indent="-15875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5"/>
              </a:buClr>
              <a:buSzPts val="1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de Slide with Sub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5"/>
              </a:buClr>
              <a:buSzPts val="1400"/>
              <a:buNone/>
              <a:defRPr b="1"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07324" y="1007431"/>
            <a:ext cx="1096994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None/>
              <a:defRPr sz="2000"/>
            </a:lvl1pPr>
            <a:lvl2pPr lvl="1" rtl="0">
              <a:spcBef>
                <a:spcPts val="0"/>
              </a:spcBef>
              <a:buSzPts val="1400"/>
              <a:buChar char="●"/>
              <a:defRPr/>
            </a:lvl2pPr>
            <a:lvl3pPr lvl="2" rtl="0">
              <a:spcBef>
                <a:spcPts val="0"/>
              </a:spcBef>
              <a:buSzPts val="1400"/>
              <a:buChar char="●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622136" y="1828800"/>
            <a:ext cx="10969943" cy="13599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1pPr>
            <a:lvl2pPr indent="0" lvl="1" marL="457200" rtl="0">
              <a:spcBef>
                <a:spcPts val="0"/>
              </a:spcBef>
              <a:buSzPts val="1400"/>
              <a:buNone/>
              <a:defRPr/>
            </a:lvl2pPr>
            <a:lvl3pPr indent="0" lvl="2" marL="914400" rtl="0">
              <a:spcBef>
                <a:spcPts val="0"/>
              </a:spcBef>
              <a:buSzPts val="1400"/>
              <a:buNone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●"/>
              <a:defRPr/>
            </a:lvl5pPr>
            <a:lvl6pPr lvl="5" rtl="0">
              <a:spcBef>
                <a:spcPts val="0"/>
              </a:spcBef>
              <a:buSzPts val="1400"/>
              <a:buChar char="●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●"/>
              <a:defRPr/>
            </a:lvl8pPr>
            <a:lvl9pPr lvl="8" rtl="0">
              <a:spcBef>
                <a:spcPts val="0"/>
              </a:spcBef>
              <a:buSzPts val="14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title"/>
          </p:nvPr>
        </p:nvSpPr>
        <p:spPr>
          <a:xfrm>
            <a:off x="609441" y="274638"/>
            <a:ext cx="10969943" cy="727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5"/>
              </a:buClr>
              <a:buSzPts val="1400"/>
              <a:buFont typeface="Arial"/>
              <a:buNone/>
              <a:defRPr b="1" i="0" sz="3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SzPts val="1400"/>
              <a:buChar char="○"/>
              <a:defRPr/>
            </a:lvl2pPr>
            <a:lvl3pPr indent="0" lvl="2" marL="0" marR="0" rtl="0" algn="l">
              <a:spcBef>
                <a:spcPts val="0"/>
              </a:spcBef>
              <a:buSzPts val="1400"/>
              <a:buChar char="■"/>
              <a:defRPr/>
            </a:lvl3pPr>
            <a:lvl4pPr indent="0" lvl="3" marL="0" marR="0" rtl="0" algn="l">
              <a:spcBef>
                <a:spcPts val="0"/>
              </a:spcBef>
              <a:buSzPts val="1400"/>
              <a:buChar char="●"/>
              <a:defRPr/>
            </a:lvl4pPr>
            <a:lvl5pPr indent="0" lvl="4" marL="0" marR="0" rtl="0" algn="l">
              <a:spcBef>
                <a:spcPts val="0"/>
              </a:spcBef>
              <a:buSzPts val="1400"/>
              <a:buChar char="○"/>
              <a:defRPr/>
            </a:lvl5pPr>
            <a:lvl6pPr indent="0" lvl="5" marL="0" marR="0" rtl="0" algn="l">
              <a:spcBef>
                <a:spcPts val="0"/>
              </a:spcBef>
              <a:buSzPts val="1400"/>
              <a:buChar char="■"/>
              <a:defRPr/>
            </a:lvl6pPr>
            <a:lvl7pPr indent="0" lvl="6" marL="0" marR="0" rtl="0" algn="l">
              <a:spcBef>
                <a:spcPts val="0"/>
              </a:spcBef>
              <a:buSzPts val="1400"/>
              <a:buChar char="●"/>
              <a:defRPr/>
            </a:lvl7pPr>
            <a:lvl8pPr indent="0" lvl="7" marL="0" marR="0" rtl="0" algn="l">
              <a:spcBef>
                <a:spcPts val="0"/>
              </a:spcBef>
              <a:buSzPts val="1400"/>
              <a:buChar char="○"/>
              <a:defRPr/>
            </a:lvl8pPr>
            <a:lvl9pPr indent="0" lvl="8" marL="0" marR="0" rtl="0" algn="l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609441" y="1403350"/>
            <a:ext cx="10969943" cy="4722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8750" lvl="0" marL="228600" marR="0" rtl="0" algn="l">
              <a:spcBef>
                <a:spcPts val="600"/>
              </a:spcBef>
              <a:buClr>
                <a:srgbClr val="72727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685800" marR="0" rtl="0" algn="l">
              <a:spcBef>
                <a:spcPts val="600"/>
              </a:spcBef>
              <a:buClr>
                <a:srgbClr val="72727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0" lvl="2" marL="1143000" marR="0" rtl="0" algn="l">
              <a:spcBef>
                <a:spcPts val="600"/>
              </a:spcBef>
              <a:buClr>
                <a:srgbClr val="72727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8750" lvl="3" marL="1600200" marR="0" rtl="0" algn="l">
              <a:spcBef>
                <a:spcPts val="360"/>
              </a:spcBef>
              <a:buClr>
                <a:schemeClr val="dk1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10423884" y="6453869"/>
            <a:ext cx="1155500" cy="30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  <a:buSzPts val="1400"/>
              <a:buChar char="●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  <a:buSzPts val="1400"/>
              <a:buChar char="○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  <a:buSzPts val="1400"/>
              <a:buChar char="■"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97334" y="6385351"/>
            <a:ext cx="383496" cy="3834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igrigorik@google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://prerender-test.appspot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hyperlink" Target="http://www.youtube.com/watch?v=_Jn93FDx9oI" TargetMode="External"/><Relationship Id="rId6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s://plus.google.com/+IlyaGrigorik/posts/8AwRUE7wqAE" TargetMode="External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lus.google.com/+IlyaGrigorik/posts/G6W7XVHXiE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chimera.labs.oreilly.com/books/1230000000545/ch01.html" TargetMode="External"/><Relationship Id="rId4" Type="http://schemas.openxmlformats.org/officeDocument/2006/relationships/hyperlink" Target="https://www.twitter.com/igrigorik" TargetMode="External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s://groups.google.com/a/chromium.org/forum/#!msg/blink-dev/-R47hzmkdig/mipwor_0GW8J" TargetMode="External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twitter.com/igrigorik" TargetMode="External"/><Relationship Id="rId4" Type="http://schemas.openxmlformats.org/officeDocument/2006/relationships/hyperlink" Target="http://www.igvita.com/" TargetMode="External"/><Relationship Id="rId5" Type="http://schemas.openxmlformats.org/officeDocument/2006/relationships/hyperlink" Target="http://stevesouders.com/docs/velocity-prebrowsing-20131015.ppt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himera.labs.oreilly.com/books/1230000000545/ch10.html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www.twitter.com/igrigori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himera.labs.oreilly.com/books/1230000000545/ch10.html#ANATOMY_OF_WEB_APPLICATION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twitter.com/igrigori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himera.labs.oreilly.com/books/1230000000545/ch10.html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twitter.com/igrigori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witter.com/igrigorik" TargetMode="External"/><Relationship Id="rId4" Type="http://schemas.openxmlformats.org/officeDocument/2006/relationships/hyperlink" Target="http://origin.igvita.com/posa/high-performance-networking-in-google-chrome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2" type="body"/>
          </p:nvPr>
        </p:nvSpPr>
        <p:spPr>
          <a:xfrm>
            <a:off x="1391000" y="4976925"/>
            <a:ext cx="78165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727272"/>
              </a:buClr>
              <a:buFont typeface="Arial"/>
              <a:buNone/>
            </a:pPr>
            <a:r>
              <a:rPr b="1" lang="en-US"/>
              <a:t>Ilya Grigorik - @igrigorik</a:t>
            </a:r>
          </a:p>
          <a:p>
            <a:pPr indent="0" lvl="0" marL="0" marR="0" rtl="0" algn="l">
              <a:spcBef>
                <a:spcPts val="600"/>
              </a:spcBef>
              <a:buClr>
                <a:srgbClr val="727272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igrigorik@google.com</a:t>
            </a:r>
            <a:r>
              <a:rPr lang="en-US"/>
              <a:t> </a:t>
            </a: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1422107" y="3123906"/>
            <a:ext cx="10194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Clr>
                <a:srgbClr val="3F3F3F"/>
              </a:buClr>
              <a:buFont typeface="Arial"/>
              <a:buNone/>
            </a:pP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Preconnect, prefetch, prerender ...</a:t>
            </a:r>
          </a:p>
          <a:p>
            <a:pPr indent="0" lvl="0" marL="0" marR="0" rtl="0" algn="l">
              <a:spcBef>
                <a:spcPts val="600"/>
              </a:spcBef>
              <a:buClr>
                <a:srgbClr val="3F3F3F"/>
              </a:buClr>
              <a:buFont typeface="Arial"/>
              <a:buNone/>
            </a:pPr>
            <a:r>
              <a:rPr i="1" lang="en-US" sz="2100">
                <a:latin typeface="Open Sans"/>
                <a:ea typeface="Open Sans"/>
                <a:cs typeface="Open Sans"/>
                <a:sym typeface="Open Sans"/>
              </a:rPr>
              <a:t>aka, building a web performance oracle in your application!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175" y="1077451"/>
            <a:ext cx="2126600" cy="18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09" name="Shape 209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Hmm, pre-rendering you say? Tell me more...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275" y="1185150"/>
            <a:ext cx="6781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65475" y="4535750"/>
            <a:ext cx="108579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Head to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chrome://net-internals/#prerender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Try it yourself via </a:t>
            </a: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prerender-test.appspot.com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18" name="Shape 218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Instant Pages *is* Chrome Prerendering!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sp>
        <p:nvSpPr>
          <p:cNvPr id="220" name="Shape 220">
            <a:hlinkClick r:id="rId5"/>
          </p:cNvPr>
          <p:cNvSpPr/>
          <p:nvPr/>
        </p:nvSpPr>
        <p:spPr>
          <a:xfrm>
            <a:off x="748952" y="945875"/>
            <a:ext cx="6936000" cy="5202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26" name="Shape 226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Could we optimize 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repeat visits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 further? Why, yes!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00" y="1433650"/>
            <a:ext cx="9777650" cy="25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784225" y="4230950"/>
            <a:ext cx="97776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Remember subresource hostnames + track stats on pre{connect, resolve} rates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above information on future navigations to initiate appropriate actions...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Check your own site: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chrome://dns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35" name="Shape 235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Can we 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discover critical resources quicker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? Yep...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Chrome preloader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129825" y="1661475"/>
            <a:ext cx="4614000" cy="2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Chrome’s preloader delivers a </a:t>
            </a:r>
            <a:r>
              <a:rPr b="1" lang="en-US" sz="24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~20% speed improvement!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784225" y="4230950"/>
            <a:ext cx="97776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Blocking resources block DOM construction...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Preload scanner “looks ahead” in the HTML document to identify critical resources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JavaScript, CSS, etc.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Don’t hide your resources from the preload scanner! E.g. JS loaders, polyfills,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450" y="1036125"/>
            <a:ext cx="6022050" cy="310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6224600" y="2331525"/>
            <a:ext cx="576000" cy="873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ctrTitle"/>
          </p:nvPr>
        </p:nvSpPr>
        <p:spPr>
          <a:xfrm>
            <a:off x="914150" y="165675"/>
            <a:ext cx="9582300" cy="457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228600" lvl="0" marL="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b="1" i="1" lang="en-US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We were using XHR to download CSS</a:t>
            </a: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... When it came it our attention that XHRs are requested at low priority we decided to run an experiment to see its impact on G+ latency (vs using declarative markup like &lt;link&gt;).</a:t>
            </a:r>
          </a:p>
          <a:p>
            <a:pPr indent="-228600" lvl="0" marL="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   In SPDY capable browsers it (using &lt;link&gt;) resulted in a big latency improvement. </a:t>
            </a:r>
            <a:r>
              <a:rPr b="1" i="1" lang="en-US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In Chrome 27 we saw a 4x speedup at the median</a:t>
            </a: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, and 5x at 25th percentile. </a:t>
            </a:r>
            <a:r>
              <a:rPr b="1" i="1" lang="en-US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In Firefox 21 we saw a 5x speedup at median</a:t>
            </a: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, and 8x at 25th percentile.”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309225" y="5688050"/>
            <a:ext cx="55116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Shubhie Panicker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- G+ Front-end Team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4294967295" type="ctrTitle"/>
          </p:nvPr>
        </p:nvSpPr>
        <p:spPr>
          <a:xfrm>
            <a:off x="1392512" y="2565045"/>
            <a:ext cx="10194600" cy="1470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 sz="5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short, Chrome does a lot!</a:t>
            </a:r>
          </a:p>
          <a:p>
            <a:pPr lvl="0" rtl="0">
              <a:spcBef>
                <a:spcPts val="0"/>
              </a:spcBef>
              <a:buNone/>
            </a:pPr>
            <a:r>
              <a:rPr b="0" i="1"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but you can help it…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1242898" y="6412689"/>
            <a:ext cx="8743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Speed is a feature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(Chapter 1)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@igrigorik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8825" y="600425"/>
            <a:ext cx="3007900" cy="53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4701000" y="799900"/>
            <a:ext cx="71097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browser is trying to predict and anticipate user activity, but </a:t>
            </a:r>
            <a:r>
              <a:rPr b="1" i="1" lang="en-US" sz="3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you have the app-specific insights - leverage them!</a:t>
            </a:r>
            <a:r>
              <a:rPr i="1"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AutoNum type="arabicPeriod"/>
            </a:pPr>
            <a:r>
              <a:rPr lang="en-US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Pre-resolve DNS hostnames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AutoNum type="arabicPeriod"/>
            </a:pPr>
            <a:r>
              <a:rPr lang="en-US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Mark critical subresources (don’t hide them!)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AutoNum type="arabicPeriod"/>
            </a:pPr>
            <a:r>
              <a:rPr lang="en-US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Prefetch critical resources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ts val="2400"/>
              <a:buFont typeface="Open Sans"/>
              <a:buAutoNum type="arabicPeriod"/>
            </a:pPr>
            <a:r>
              <a:rPr lang="en-US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Prerender where applicable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65" name="Shape 265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Embed “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dns-prefetch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” hints...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84225" y="2970775"/>
            <a:ext cx="104979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 prefetch hints in &lt;head&gt; to hint the browser to pre-resolve these names.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Useful for critical resources later in the page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Useful for resources behind a redirect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○"/>
            </a:pPr>
            <a:r>
              <a:rPr i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host1.com/resource &gt; 301 &gt; host2.com/resouce</a:t>
            </a: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■"/>
            </a:pPr>
            <a:r>
              <a:rPr i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dns-prefetch: host2.com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○"/>
            </a:pPr>
            <a:r>
              <a:rPr i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(or even better, eliminate the redirect :))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84225" y="1372375"/>
            <a:ext cx="10497900" cy="141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latin typeface="Consolas"/>
                <a:ea typeface="Consolas"/>
                <a:cs typeface="Consolas"/>
                <a:sym typeface="Consolas"/>
              </a:rPr>
              <a:t>dns-prefetch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hostname_to_resolve.com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dns-prefetch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host2.com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100" y="4426525"/>
            <a:ext cx="971575" cy="9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6825" y="4426513"/>
            <a:ext cx="900075" cy="9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97550" y="5444938"/>
            <a:ext cx="900075" cy="9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11925" y="5444950"/>
            <a:ext cx="900050" cy="9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78" name="Shape 278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Embed “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subresource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” hints...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784225" y="2970775"/>
            <a:ext cx="104979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 subresource hints in &lt;head&gt; to initiate immediate fetch for </a:t>
            </a:r>
            <a:r>
              <a:rPr b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current</a:t>
            </a: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page!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Subresource hint identifies critical resources required for current page load.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Place subresource hints as early as possible.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○"/>
            </a:pPr>
            <a:r>
              <a:rPr i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a way, this is a “manual preload scanner” strategy ...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i="1" sz="16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784225" y="1372375"/>
            <a:ext cx="10497900" cy="141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latin typeface="Consolas"/>
                <a:ea typeface="Consolas"/>
                <a:cs typeface="Consolas"/>
                <a:sym typeface="Consolas"/>
              </a:rPr>
              <a:t>subresource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critical/app.js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subresource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critical/style.css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100" y="5139350"/>
            <a:ext cx="971575" cy="9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288" name="Shape 288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Embed “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prefetch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” hints...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784225" y="2970775"/>
            <a:ext cx="104979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 prefetch hints in &lt;head&gt; to initiate deferred fetch for </a:t>
            </a:r>
            <a:r>
              <a:rPr b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later</a:t>
            </a: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navigation.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Prefetch hint identifies resources that may be needed in </a:t>
            </a:r>
            <a:r>
              <a:rPr b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future navigation.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Prefetch hints have lowest possible priority.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Prefetch hints are content agnostic: fetch asset, place in cache.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○"/>
            </a:pPr>
            <a:r>
              <a:rPr i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You do have cache headers enabled, right? Right?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784225" y="1372375"/>
            <a:ext cx="10497900" cy="141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latin typeface="Consolas"/>
                <a:ea typeface="Consolas"/>
                <a:cs typeface="Consolas"/>
                <a:sym typeface="Consolas"/>
              </a:rPr>
              <a:t>prefetch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checkout.html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prefetch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other-styles.css</a:t>
            </a:r>
            <a:r>
              <a:rPr lang="en-US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100" y="4426525"/>
            <a:ext cx="971575" cy="9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6825" y="4426513"/>
            <a:ext cx="900075" cy="9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11925" y="5444950"/>
            <a:ext cx="900050" cy="9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163100" y="6399600"/>
            <a:ext cx="44370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blink-dev thread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76" y="362275"/>
            <a:ext cx="6488500" cy="58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4294967295" type="title"/>
          </p:nvPr>
        </p:nvSpPr>
        <p:spPr>
          <a:xfrm>
            <a:off x="6709275" y="149050"/>
            <a:ext cx="55863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Top 1M Alexa sites...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709275" y="1085375"/>
            <a:ext cx="5229000" cy="49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Cable profile (5Mbps / 28 ms RTT)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thread attribution in Blink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rgbClr val="4D4D4D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Measured via Telemetry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69.5% of time blocked on network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BF900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6.6% of time blocked JavaScript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BF900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5.1% blocked on Layout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BF900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4.5% blocked on Paint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BF900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 surprise here (hopefully)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D4D4D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First page load is network bound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D4D4D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First page load is latency bound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300" name="Shape 300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Embed “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prerender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” hints...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784225" y="2742175"/>
            <a:ext cx="104979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Embed prerender hints in &lt;head&gt; to initiate background prerender of entire page!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page is fetch, and all of its assets!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b="1"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Page Visibility API</a:t>
            </a: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defer JS actions until page is visible.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Analytics beacons (GA does this already), custom code,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Only “safe” pages can be prerendered (aka, GET).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Prerendering is resource heavy - use with caution.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84225" y="1372375"/>
            <a:ext cx="10497900" cy="87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   &lt;link rel="</a:t>
            </a:r>
            <a:r>
              <a:rPr b="1" lang="en-US" sz="2200">
                <a:latin typeface="Consolas"/>
                <a:ea typeface="Consolas"/>
                <a:cs typeface="Consolas"/>
                <a:sym typeface="Consolas"/>
              </a:rPr>
              <a:t>prerender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 href="</a:t>
            </a:r>
            <a:r>
              <a:rPr b="1" lang="en-US" sz="2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checkout.html</a:t>
            </a: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3100" y="5036125"/>
            <a:ext cx="971575" cy="9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6825" y="5036113"/>
            <a:ext cx="900075" cy="9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4294967295" type="ctrTitle"/>
          </p:nvPr>
        </p:nvSpPr>
        <p:spPr>
          <a:xfrm>
            <a:off x="1078775" y="-76200"/>
            <a:ext cx="10409100" cy="109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Predict, measure, optimize… iterate.</a:t>
            </a:r>
          </a:p>
        </p:txBody>
      </p:sp>
      <p:sp>
        <p:nvSpPr>
          <p:cNvPr id="311" name="Shape 311"/>
          <p:cNvSpPr txBox="1"/>
          <p:nvPr>
            <p:ph idx="4294967295" type="ctrTitle"/>
          </p:nvPr>
        </p:nvSpPr>
        <p:spPr>
          <a:xfrm>
            <a:off x="1154975" y="1395925"/>
            <a:ext cx="10409100" cy="317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5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You can inject each of the hints when the page is generated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Char char="○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know the structure of the page / application, use it...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Char char="○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Run offline log analysis (e.g. step_a.html &gt; step_b.html)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5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You can inject hints “at runtime” based on user interactions!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Char char="○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Via the magic of JavaScript, simply add the appropriate link tag: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1802075" y="4656625"/>
            <a:ext cx="7644900" cy="143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var 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hint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= document.createElement("link")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hint.setAttribute("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rel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", "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prerender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")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hint.setAttribute("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href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",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next-page.html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document.getElementsByTagName("head")[0].appendChild(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hint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)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229150" y="6421500"/>
            <a:ext cx="76449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US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P.S. If the hint is no longer relevant, reverse works also.. nuke it from the DOM!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2" type="body"/>
          </p:nvPr>
        </p:nvSpPr>
        <p:spPr>
          <a:xfrm>
            <a:off x="872500" y="5272004"/>
            <a:ext cx="5394900" cy="126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Twitter 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igrigorik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Email  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 igrigorik@google.com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Web     </a:t>
            </a: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igvita.com</a:t>
            </a:r>
          </a:p>
        </p:txBody>
      </p:sp>
      <p:sp>
        <p:nvSpPr>
          <p:cNvPr id="319" name="Shape 319"/>
          <p:cNvSpPr txBox="1"/>
          <p:nvPr>
            <p:ph type="ctrTitle"/>
          </p:nvPr>
        </p:nvSpPr>
        <p:spPr>
          <a:xfrm>
            <a:off x="316775" y="152650"/>
            <a:ext cx="10409100" cy="86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TL;DR</a:t>
            </a:r>
          </a:p>
        </p:txBody>
      </p:sp>
      <p:sp>
        <p:nvSpPr>
          <p:cNvPr id="320" name="Shape 320"/>
          <p:cNvSpPr txBox="1"/>
          <p:nvPr>
            <p:ph type="ctrTitle"/>
          </p:nvPr>
        </p:nvSpPr>
        <p:spPr>
          <a:xfrm>
            <a:off x="392975" y="1167325"/>
            <a:ext cx="10409100" cy="388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&lt;link rel="dns-prefetch" href="hostname_to_resolve.com"&gt;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AutoNum type="alphaLcPeriod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Pre-resolve DNS hostnames for assets later in the page! (Most browsers)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&lt;link rel="subresource"  href="/javascript/myapp.js"&gt;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AutoNum type="alphaLcPeriod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Initiate early resource fetch for current navigation (Chrome only)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&lt;link rel="prefetch"  href="/images/big.jpeg"&gt;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AutoNum type="alphaLcPeriod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Prefetch asset for a future navigation, place in cache… (Most browsers)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&lt;link rel="prerender"  href="//example.org/next_page.html"&gt;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000"/>
              <a:buFont typeface="Open Sans"/>
              <a:buAutoNum type="alphaLcPeriod"/>
            </a:pPr>
            <a:r>
              <a:rPr i="1"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Prerender page in background tab for future navigation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916025" y="5348550"/>
            <a:ext cx="49815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 @ </a:t>
            </a:r>
            <a:r>
              <a:rPr b="1" lang="en-US" sz="22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bit.ly/1bUFCsI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Checkout Steve’s </a:t>
            </a:r>
            <a:r>
              <a:rPr b="1" lang="en-US" sz="1800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prebrowsing slides</a:t>
            </a: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09441" y="46038"/>
            <a:ext cx="109698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Our pages consist of dozens of assets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014298" y="6384589"/>
            <a:ext cx="8743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Primer on Web Performance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(Chapter 10)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23" y="886023"/>
            <a:ext cx="7508569" cy="247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823" y="3775732"/>
            <a:ext cx="7508569" cy="153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319825" y="3378425"/>
            <a:ext cx="2843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-US">
                <a:latin typeface="Open Sans"/>
                <a:ea typeface="Open Sans"/>
                <a:cs typeface="Open Sans"/>
                <a:sym typeface="Open Sans"/>
              </a:rPr>
              <a:t>… (snip 30 requests) ...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8927125" y="4354075"/>
            <a:ext cx="2495100" cy="95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52 requests</a:t>
            </a:r>
          </a:p>
          <a:p>
            <a:pPr indent="-381000" lvl="0" marL="457200" rtl="0">
              <a:spcBef>
                <a:spcPts val="0"/>
              </a:spcBef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4+ seconds</a:t>
            </a:r>
          </a:p>
        </p:txBody>
      </p:sp>
      <p:sp>
        <p:nvSpPr>
          <p:cNvPr id="142" name="Shape 142"/>
          <p:cNvSpPr/>
          <p:nvPr/>
        </p:nvSpPr>
        <p:spPr>
          <a:xfrm>
            <a:off x="8585425" y="4712200"/>
            <a:ext cx="341700" cy="46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826" y="5485688"/>
            <a:ext cx="7508574" cy="5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8585425" y="5517363"/>
            <a:ext cx="341700" cy="46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144375" y="5401073"/>
            <a:ext cx="2495100" cy="53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Huh? 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@igrigorik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147475" y="6367712"/>
            <a:ext cx="54747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2300"/>
              </a:spcBef>
              <a:spcAft>
                <a:spcPts val="800"/>
              </a:spcAft>
              <a:buNone/>
            </a:pPr>
            <a:r>
              <a:rPr lang="en-US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Speed, performance and human perception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25" y="773550"/>
            <a:ext cx="6975801" cy="60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type="title"/>
          </p:nvPr>
        </p:nvSpPr>
        <p:spPr>
          <a:xfrm>
            <a:off x="446641" y="46038"/>
            <a:ext cx="109698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Connection view</a:t>
            </a:r>
            <a:r>
              <a:rPr lang="en-US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” tells the story...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961050" y="900875"/>
            <a:ext cx="40119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30 connections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DNS lookups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TCP handshakes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…</a:t>
            </a:r>
            <a:br>
              <a:rPr lang="en-US" sz="1800"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-342900" lvl="0" marL="457200" rtl="0">
              <a:spcBef>
                <a:spcPts val="0"/>
              </a:spcBef>
              <a:buSzPts val="1800"/>
              <a:buFont typeface="Open Sans"/>
              <a:buChar char="●"/>
            </a:pPr>
            <a:r>
              <a:rPr b="1" lang="en-US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Blue: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download time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@igrigorik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961050" y="2694575"/>
            <a:ext cx="42003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8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We’re</a:t>
            </a: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28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not BW limited</a:t>
            </a: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we’re literally idling, waiting on the network to deliver resources.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1392512" y="2565045"/>
            <a:ext cx="10194600" cy="1470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Let’s build a smarter browser!</a:t>
            </a:r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1392511" y="4042207"/>
            <a:ext cx="10194600" cy="91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We can hide some of the network latency through clever tricks.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09441" y="122238"/>
            <a:ext cx="109698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The pre-* party...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242898" y="6384589"/>
            <a:ext cx="8743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Primer on Web Performance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(Chapter 10)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893" y="2052623"/>
            <a:ext cx="10065163" cy="287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@igrigorik</a:t>
            </a:r>
          </a:p>
        </p:txBody>
      </p:sp>
      <p:sp>
        <p:nvSpPr>
          <p:cNvPr id="171" name="Shape 171"/>
          <p:cNvSpPr/>
          <p:nvPr/>
        </p:nvSpPr>
        <p:spPr>
          <a:xfrm>
            <a:off x="3733400" y="1225350"/>
            <a:ext cx="1694400" cy="72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Preresolve</a:t>
            </a:r>
          </a:p>
        </p:txBody>
      </p:sp>
      <p:sp>
        <p:nvSpPr>
          <p:cNvPr id="172" name="Shape 172"/>
          <p:cNvSpPr/>
          <p:nvPr/>
        </p:nvSpPr>
        <p:spPr>
          <a:xfrm>
            <a:off x="4150000" y="5027000"/>
            <a:ext cx="1797900" cy="727500"/>
          </a:xfrm>
          <a:prstGeom prst="wedgeRoundRectCallout">
            <a:avLst>
              <a:gd fmla="val 25075" name="adj1"/>
              <a:gd fmla="val -65172" name="adj2"/>
              <a:gd fmla="val 0" name="adj3"/>
            </a:avLst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Preconnect</a:t>
            </a:r>
          </a:p>
        </p:txBody>
      </p:sp>
      <p:sp>
        <p:nvSpPr>
          <p:cNvPr id="173" name="Shape 173"/>
          <p:cNvSpPr/>
          <p:nvPr/>
        </p:nvSpPr>
        <p:spPr>
          <a:xfrm>
            <a:off x="5999475" y="1225350"/>
            <a:ext cx="1694400" cy="72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Prefetch</a:t>
            </a:r>
          </a:p>
        </p:txBody>
      </p:sp>
      <p:sp>
        <p:nvSpPr>
          <p:cNvPr id="174" name="Shape 174"/>
          <p:cNvSpPr/>
          <p:nvPr/>
        </p:nvSpPr>
        <p:spPr>
          <a:xfrm>
            <a:off x="9494725" y="2147400"/>
            <a:ext cx="1694400" cy="72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Prerender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180" name="Shape 180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Pre-resolve DNS names on </a:t>
            </a:r>
            <a:r>
              <a:rPr i="1" lang="en-US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browser startup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... 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617975" y="1193350"/>
            <a:ext cx="6176700" cy="49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Scenario: </a:t>
            </a:r>
            <a:r>
              <a:rPr b="1"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when you load the browser first thing in the morning (or after restart), where do you usually head?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Let’s pre-resolve all of the popular names!</a:t>
            </a:r>
          </a:p>
          <a:p>
            <a:pPr indent="-355600" lvl="1" marL="914400" rtl="0">
              <a:lnSpc>
                <a:spcPct val="115000"/>
              </a:lnSpc>
              <a:spcBef>
                <a:spcPts val="0"/>
              </a:spcBef>
              <a:buClr>
                <a:srgbClr val="4D4D4D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Chrome resolves top 10 destinations.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	Head to </a:t>
            </a:r>
            <a:r>
              <a:rPr b="1"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chrome://dns/ </a:t>
            </a: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to see your list.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25" y="1769800"/>
            <a:ext cx="4592150" cy="3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189" name="Shape 189"/>
          <p:cNvSpPr txBox="1"/>
          <p:nvPr>
            <p:ph idx="4294967295" type="title"/>
          </p:nvPr>
        </p:nvSpPr>
        <p:spPr>
          <a:xfrm>
            <a:off x="654725" y="14217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Preresolve is cute, but does it help much?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622300" y="1193350"/>
            <a:ext cx="4172400" cy="49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How fast is your local DNS? </a:t>
            </a:r>
            <a:r>
              <a:rPr b="1"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Chrome knows the answer...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-US" sz="20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chrome://histograms/DNS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Good case: &lt; 30 ms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rgbClr val="B45F06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Average: 30-100 ms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Ouch:  100 ms+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13" y="951450"/>
            <a:ext cx="6967581" cy="49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4294967295" type="body"/>
          </p:nvPr>
        </p:nvSpPr>
        <p:spPr>
          <a:xfrm>
            <a:off x="11069550" y="6345000"/>
            <a:ext cx="1043100" cy="468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-US" sz="12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@igrigorik</a:t>
            </a:r>
          </a:p>
        </p:txBody>
      </p:sp>
      <p:sp>
        <p:nvSpPr>
          <p:cNvPr id="198" name="Shape 198"/>
          <p:cNvSpPr txBox="1"/>
          <p:nvPr>
            <p:ph idx="4294967295" type="title"/>
          </p:nvPr>
        </p:nvSpPr>
        <p:spPr>
          <a:xfrm>
            <a:off x="654725" y="-10225"/>
            <a:ext cx="9566700" cy="727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Let’s predict where you’re heading next...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65475" y="4764350"/>
            <a:ext cx="108579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2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If you type in “ama” what’s the likelihood you’re heading to Amazon?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Chrome tracks the hit / miss count, and uses it to initiate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DNS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preresolve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TCP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preconnect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 confidence hits may trigger a </a:t>
            </a: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full prerender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a background tab.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Head to </a:t>
            </a:r>
            <a:r>
              <a:rPr b="1" lang="en-US" sz="18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chrome://predictors/ </a:t>
            </a:r>
            <a:r>
              <a:rPr lang="en-US" sz="180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to see your list.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163100" y="6399600"/>
            <a:ext cx="5229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High Performance Networking in Google Chrome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25" y="2042688"/>
            <a:ext cx="90963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500" y="793475"/>
            <a:ext cx="10701825" cy="12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5054575" y="1708550"/>
            <a:ext cx="563400" cy="56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999999"/>
      </a:lt2>
      <a:accent1>
        <a:srgbClr val="4387FD"/>
      </a:accent1>
      <a:accent2>
        <a:srgbClr val="F44A3F"/>
      </a:accent2>
      <a:accent3>
        <a:srgbClr val="FFCC4D"/>
      </a:accent3>
      <a:accent4>
        <a:srgbClr val="0DA861"/>
      </a:accent4>
      <a:accent5>
        <a:srgbClr val="404040"/>
      </a:accent5>
      <a:accent6>
        <a:srgbClr val="E0E0E0"/>
      </a:accent6>
      <a:hlink>
        <a:srgbClr val="2364D7"/>
      </a:hlink>
      <a:folHlink>
        <a:srgbClr val="F4B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